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305" r:id="rId3"/>
    <p:sldId id="302" r:id="rId4"/>
    <p:sldId id="272" r:id="rId5"/>
    <p:sldId id="304" r:id="rId6"/>
    <p:sldId id="307" r:id="rId7"/>
    <p:sldId id="309" r:id="rId8"/>
    <p:sldId id="282" r:id="rId9"/>
    <p:sldId id="310" r:id="rId10"/>
    <p:sldId id="276" r:id="rId11"/>
    <p:sldId id="261" r:id="rId12"/>
    <p:sldId id="311" r:id="rId13"/>
    <p:sldId id="288" r:id="rId14"/>
    <p:sldId id="312" r:id="rId15"/>
    <p:sldId id="289" r:id="rId16"/>
    <p:sldId id="30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3"/>
    <p:restoredTop sz="94617"/>
  </p:normalViewPr>
  <p:slideViewPr>
    <p:cSldViewPr snapToGrid="0" snapToObjects="1">
      <p:cViewPr>
        <p:scale>
          <a:sx n="89" d="100"/>
          <a:sy n="89" d="100"/>
        </p:scale>
        <p:origin x="63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32D4D-11F3-7D4F-8325-1F416538293C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634C-BF47-D546-A5E8-1F4FA8A7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3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1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Verbally define your dots and lines ('circles and lines represent the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plus XX% uncertainty intervals from our Bayesian model') in the mu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74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not call FRAEXC divergence from the others species' trends 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dichotomy -- I would call it more a difference or just that it diverges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general trend of the other species or such.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86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12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82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35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25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65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4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13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4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liked the slide of all the contrasting results -- this is you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 up the problem -- so be sure to state it clearly. I think you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pause for a moment here 'we have contrasting results of whether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spring is increasing or decreasing and why, but we critically need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answer to this to forecast future [productivity, ecosystems, forests,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communities... take your pick].' Then you can say, 'one issue is that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papers focus on only one driver, but multiple factors drive false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so we wanted to address this.'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6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5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1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1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D4E69-E9A0-F846-842C-9CFCF051A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8BEA271-97A1-BA4F-B2D2-CA504D0D8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C83D2C-B5A4-9A42-B733-7E27B5E2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24AA10-1C1D-BF42-81A1-55A48F2F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C29405-1392-CF45-9D3E-426FCC57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8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F578F4-B020-CE42-BD49-EB644ED8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131E009-2D98-9142-BB4F-A87AB6122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3746D7-743F-C546-956F-479B63E0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2DFEA7-585F-224F-A1D5-9CE26E52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467B04B-61FF-E74E-9D5D-C9DFDA7E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4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F2DEF47-F016-4D49-B6D4-4B4DB9DBD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17E5-3223-6343-A394-9AD183AC0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7856F8-0472-DA49-9FDD-9D74A05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90FA032-DFB2-0C4F-8AE2-C84F71D3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083798-57CA-0F44-A3A9-218E8A94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6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71655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C0616F-6329-5A41-AC9C-E8214A1E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80E5F1-B83E-294D-BC46-C4D28DAA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5F198E-B5D2-7746-A26C-FA1B7C95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71C0BB-A455-3A4C-99F2-91AFFC7D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42782A-29B2-3D43-A555-3C83A25D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8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F5D077-0BBE-0248-A087-B7049ADF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86875DF-36E7-454D-946E-7A4EBA29D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9BA257-3916-4544-BC79-62E5CE06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948BDF-BA7B-E847-AD25-CA141194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5FF86A-03DA-6C41-A5C8-BEC9B0E3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8DBED-691B-5E41-B5E9-213F1FBB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C39B12-35BF-1E47-9684-489E1EFC9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FC61380-1E09-A042-8114-1322D7903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27BAD77-9FC1-8D42-BE75-C61562D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1EF8B3A-2EB7-8E44-B5A2-8AA5C8C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1EA764-599E-9246-B3E0-AB0A147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696E21-9774-774F-9D6D-AAAA4B4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4D5472-9E7B-9A4C-8FBB-A307E944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ED8E7EB-CB08-0C4A-9A8D-192826818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C47E663-28E5-6745-8A3E-282901EB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C005CFA-890F-034D-9881-581D34D75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B97EDD7-63AD-5B4B-925F-AEB300EB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7C8EE85-5DA9-474F-A9BC-FBFBA49B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488F299-1B36-A94A-948D-09858F5E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7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942118-1F0D-4248-BA84-CD8B944C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B43D8D4-7E07-D547-A6F1-6800C02D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E3A1006-E282-464F-B55E-7F621A8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EA20E75-96B5-3D41-A2D1-F8C6F3A6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9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2CE9148-E8E0-3844-AC2E-DF33E18D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3E1088B-70E1-A64B-AB83-62B83349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82CD24-85AA-9B40-9770-371B29C1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6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5F70EF-DAE1-E344-B9E0-FE566E9F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126134-5C21-E34D-A887-26B07896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5919B77-F4DD-FF49-AF97-1AF7741A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DD5F145-9F04-1E44-A2DC-24EE719C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1ABC74F-33E1-BC41-B603-EE66DAA1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85ADBE-1A30-B64A-83B5-AE149ED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2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2E6D3-3BC5-F740-8202-ACCF35C9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DCED18-4E0F-764D-AC6C-75983EEF8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4A14D4B-3AEF-BD4F-B8F2-24D85D180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013B81E-C87A-BB40-AD6C-442ABD83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B107ED-3FCF-4D46-88AE-12EAD4CC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77DB8AB-C7FF-B745-92A1-8101AF9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6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0B96F4A-577C-E143-A12C-331345BB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D70E0D2-CB32-5942-89D8-F8B2EB921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47262F-A3D5-7945-AF97-79A75F78B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9C43-1511-4443-82B1-EDA99C609C0F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0A73DA-938E-F64E-840F-1F3CE2D9C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36AC68-FD12-524C-AD39-2257C539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4" Type="http://schemas.openxmlformats.org/officeDocument/2006/relationships/image" Target="../media/image9.jpe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8.png"/><Relationship Id="rId8" Type="http://schemas.openxmlformats.org/officeDocument/2006/relationships/image" Target="../media/image7.png"/><Relationship Id="rId9" Type="http://schemas.openxmlformats.org/officeDocument/2006/relationships/image" Target="../media/image39.jpeg"/><Relationship Id="rId10" Type="http://schemas.openxmlformats.org/officeDocument/2006/relationships/image" Target="../media/image29.png"/><Relationship Id="rId11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jpe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eg"/><Relationship Id="rId5" Type="http://schemas.openxmlformats.org/officeDocument/2006/relationships/image" Target="../media/image17.jpg"/><Relationship Id="rId6" Type="http://schemas.openxmlformats.org/officeDocument/2006/relationships/image" Target="../media/image18.jpeg"/><Relationship Id="rId7" Type="http://schemas.openxmlformats.org/officeDocument/2006/relationships/image" Target="../media/image19.tiff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4600" dirty="0">
                <a:latin typeface="+mj-lt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A1C17B5-3C51-1A47-AD93-EC7E2CB922CB}"/>
              </a:ext>
            </a:extLst>
          </p:cNvPr>
          <p:cNvSpPr txBox="1">
            <a:spLocks/>
          </p:cNvSpPr>
          <p:nvPr/>
        </p:nvSpPr>
        <p:spPr>
          <a:xfrm>
            <a:off x="7830064" y="6091881"/>
            <a:ext cx="4361936" cy="76611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17539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1706CAF-18D0-2447-8019-71D4FB5D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6" y="0"/>
            <a:ext cx="8001000" cy="685800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6AEFA49D-94C7-0E49-BCCE-9BEEE5B89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2" y="0"/>
            <a:ext cx="8001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C8903DC-B9EB-E742-8EE3-35BA48B5A443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974C36-D4EF-8945-988B-CA3DBB8B4496}"/>
              </a:ext>
            </a:extLst>
          </p:cNvPr>
          <p:cNvSpPr txBox="1"/>
          <p:nvPr/>
        </p:nvSpPr>
        <p:spPr>
          <a:xfrm>
            <a:off x="7761560" y="527190"/>
            <a:ext cx="410165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Mean spring temperature and distance from the coast were the strongest predictors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But climate change complicates things…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Risk increases with warmer springs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But there is substantially less risk with more positive NAO indices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86A6691-1954-DD41-A61D-A00EE4ACEDA3}"/>
              </a:ext>
            </a:extLst>
          </p:cNvPr>
          <p:cNvSpPr/>
          <p:nvPr/>
        </p:nvSpPr>
        <p:spPr>
          <a:xfrm>
            <a:off x="2298357" y="3756454"/>
            <a:ext cx="2496065" cy="242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00EB142-092E-8748-B729-1BAE6A555E6B}"/>
              </a:ext>
            </a:extLst>
          </p:cNvPr>
          <p:cNvSpPr/>
          <p:nvPr/>
        </p:nvSpPr>
        <p:spPr>
          <a:xfrm>
            <a:off x="4847967" y="3756454"/>
            <a:ext cx="2496065" cy="242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B8CC087-B835-A449-9B3C-FC14B3365ED9}"/>
              </a:ext>
            </a:extLst>
          </p:cNvPr>
          <p:cNvSpPr/>
          <p:nvPr/>
        </p:nvSpPr>
        <p:spPr>
          <a:xfrm>
            <a:off x="4794422" y="4866198"/>
            <a:ext cx="91655" cy="119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BFA6434C-0834-CB46-92EE-FACA9A005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93868" y="783489"/>
            <a:ext cx="7603396" cy="55628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DB6986-5C69-574D-97EE-0E627801C004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F74653F-5392-B14D-9141-13422EC4B7BE}"/>
              </a:ext>
            </a:extLst>
          </p:cNvPr>
          <p:cNvSpPr txBox="1"/>
          <p:nvPr/>
        </p:nvSpPr>
        <p:spPr>
          <a:xfrm>
            <a:off x="185352" y="234778"/>
            <a:ext cx="5811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Among species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5401A74-ED77-B94A-81DE-24B154DF59E4}"/>
              </a:ext>
            </a:extLst>
          </p:cNvPr>
          <p:cNvSpPr txBox="1"/>
          <p:nvPr/>
        </p:nvSpPr>
        <p:spPr>
          <a:xfrm>
            <a:off x="539705" y="1491375"/>
            <a:ext cx="39541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Consistent trends in direction across species for each predictor, except </a:t>
            </a:r>
            <a:r>
              <a:rPr lang="en-US" sz="2400" dirty="0">
                <a:solidFill>
                  <a:srgbClr val="C00000"/>
                </a:solidFill>
              </a:rPr>
              <a:t>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Variation in magnitude across species, especially </a:t>
            </a:r>
            <a:r>
              <a:rPr lang="en-US" sz="2400" dirty="0">
                <a:solidFill>
                  <a:srgbClr val="C00000"/>
                </a:solidFill>
              </a:rPr>
              <a:t>mean spring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Greater differences </a:t>
            </a:r>
            <a:r>
              <a:rPr lang="en-US" sz="2400" dirty="0"/>
              <a:t>in risk between early-</a:t>
            </a:r>
            <a:r>
              <a:rPr lang="en-US" sz="2400" dirty="0" err="1"/>
              <a:t>leafout</a:t>
            </a:r>
            <a:r>
              <a:rPr lang="en-US" sz="2400" dirty="0"/>
              <a:t> species and late-</a:t>
            </a:r>
            <a:r>
              <a:rPr lang="en-US" sz="2400" dirty="0" err="1"/>
              <a:t>leafout</a:t>
            </a:r>
            <a:r>
              <a:rPr lang="en-US" sz="2400" dirty="0"/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272633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3963" y="3160380"/>
            <a:ext cx="5101237" cy="3400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5" y="184857"/>
            <a:ext cx="3140676" cy="1066071"/>
          </a:xfrm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475F6FA-52E7-8144-9EC5-8E327C35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2" y="1402136"/>
            <a:ext cx="5001866" cy="54558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Mean spring temperature and distance from the coast are the strongest predictors for false spring risk</a:t>
            </a:r>
          </a:p>
          <a:p>
            <a:endParaRPr lang="en-US" dirty="0"/>
          </a:p>
          <a:p>
            <a:r>
              <a:rPr lang="en-US" dirty="0"/>
              <a:t>Climate change complicates forecasting and reshapes </a:t>
            </a:r>
            <a:r>
              <a:rPr lang="en-US" dirty="0" smtClean="0"/>
              <a:t>predictors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Species-level variation in risk is magnified after climate </a:t>
            </a:r>
            <a:r>
              <a:rPr lang="en-US" dirty="0" smtClean="0"/>
              <a:t>change</a:t>
            </a:r>
          </a:p>
          <a:p>
            <a:endParaRPr lang="en-US" dirty="0" smtClean="0"/>
          </a:p>
          <a:p>
            <a:r>
              <a:rPr lang="en-US" dirty="0" smtClean="0"/>
              <a:t>Space and time really matter!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276" y="281211"/>
            <a:ext cx="4806388" cy="28791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666274" y="3299887"/>
            <a:ext cx="4119560" cy="27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9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72272E-DFD9-F944-B9DB-6BA3C8F4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latin typeface="Avenir Book" panose="02000503020000020003" pitchFamily="2" charset="0"/>
              </a:rPr>
              <a:t>False spring defined as -5ºC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B61F96-8E52-D444-8FF4-E88C6779EB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059" y="783646"/>
            <a:ext cx="6169921" cy="52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16111" y="6425315"/>
            <a:ext cx="235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 </a:t>
            </a:r>
            <a:r>
              <a:rPr lang="en-US" i="1" dirty="0"/>
              <a:t>et al,</a:t>
            </a:r>
            <a:r>
              <a:rPr lang="en-US" dirty="0"/>
              <a:t> in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1506" y="1325563"/>
            <a:ext cx="2160493" cy="438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74223" y="1325562"/>
            <a:ext cx="3357282" cy="438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8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xmlns="" id="{A69C8604-3B6C-4D4F-8717-2E27846DC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6097" y="4053033"/>
            <a:ext cx="1753449" cy="2624663"/>
          </a:xfrm>
          <a:prstGeom prst="rect">
            <a:avLst/>
          </a:prstGeom>
        </p:spPr>
      </p:pic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xmlns="" id="{2C94B767-3834-A740-869C-EB959FFEC4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3015" y="227136"/>
            <a:ext cx="2073166" cy="6441172"/>
          </a:xfrm>
          <a:prstGeom prst="rect">
            <a:avLst/>
          </a:prstGeom>
        </p:spPr>
      </p:pic>
      <p:pic>
        <p:nvPicPr>
          <p:cNvPr id="8" name="Picture 7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xmlns="" id="{86CB6BDB-B5B7-B940-B59C-6844105F7F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7768" y="4043645"/>
            <a:ext cx="3499552" cy="2624663"/>
          </a:xfrm>
          <a:prstGeom prst="rect">
            <a:avLst/>
          </a:prstGeom>
        </p:spPr>
      </p:pic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xmlns="" id="{14C8431C-5F53-754E-A4F2-C5A6742BAD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718" y="227136"/>
            <a:ext cx="3279982" cy="43865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52EFFEA-9633-144F-84A5-367BA0A6AF59}"/>
              </a:ext>
            </a:extLst>
          </p:cNvPr>
          <p:cNvSpPr/>
          <p:nvPr/>
        </p:nvSpPr>
        <p:spPr>
          <a:xfrm>
            <a:off x="155819" y="227137"/>
            <a:ext cx="3414584" cy="190294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standing next to a body of water posing for the camera&#10;&#10;Description automatically generated">
            <a:extLst>
              <a:ext uri="{FF2B5EF4-FFF2-40B4-BE49-F238E27FC236}">
                <a16:creationId xmlns:a16="http://schemas.microsoft.com/office/drawing/2014/main" xmlns="" id="{774AFABE-F631-BD4B-A8B4-69E833CA0F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945" y="2397056"/>
            <a:ext cx="3397458" cy="4280640"/>
          </a:xfrm>
          <a:prstGeom prst="rect">
            <a:avLst/>
          </a:prstGeom>
        </p:spPr>
      </p:pic>
      <p:pic>
        <p:nvPicPr>
          <p:cNvPr id="15" name="Picture 4" descr="mage result for nasa giss logo">
            <a:extLst>
              <a:ext uri="{FF2B5EF4-FFF2-40B4-BE49-F238E27FC236}">
                <a16:creationId xmlns:a16="http://schemas.microsoft.com/office/drawing/2014/main" xmlns="" id="{851F4E26-86E7-044A-B937-3E6D940D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2217" y="4043645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D7F480C-97F5-AF4A-A0B7-878F3DF790A2}"/>
              </a:ext>
            </a:extLst>
          </p:cNvPr>
          <p:cNvSpPr txBox="1"/>
          <p:nvPr/>
        </p:nvSpPr>
        <p:spPr>
          <a:xfrm>
            <a:off x="499596" y="910110"/>
            <a:ext cx="2727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Book" panose="02000503020000020003" pitchFamily="2" charset="0"/>
              </a:rPr>
              <a:t>COAUTHORS</a:t>
            </a:r>
          </a:p>
        </p:txBody>
      </p:sp>
      <p:pic>
        <p:nvPicPr>
          <p:cNvPr id="18" name="Picture 2" descr="mage result for university of british columbia logo">
            <a:extLst>
              <a:ext uri="{FF2B5EF4-FFF2-40B4-BE49-F238E27FC236}">
                <a16:creationId xmlns:a16="http://schemas.microsoft.com/office/drawing/2014/main" xmlns="" id="{394D7C38-C947-1348-BF85-743C2D14B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9694121" y="227136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F367FD1-DA6D-4041-83C5-703E49A6BB2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3439" y="405602"/>
            <a:ext cx="2439026" cy="796896"/>
          </a:xfrm>
          <a:prstGeom prst="rect">
            <a:avLst/>
          </a:prstGeom>
        </p:spPr>
      </p:pic>
      <p:pic>
        <p:nvPicPr>
          <p:cNvPr id="21" name="Picture 20" descr="A picture containing red&#10;&#10;Description automatically generated">
            <a:extLst>
              <a:ext uri="{FF2B5EF4-FFF2-40B4-BE49-F238E27FC236}">
                <a16:creationId xmlns:a16="http://schemas.microsoft.com/office/drawing/2014/main" xmlns="" id="{F6AB5C9E-52A8-F243-BF61-7BCEB4D434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040" y="2397056"/>
            <a:ext cx="2115268" cy="7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8851" y="220287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62718" y="6069413"/>
            <a:ext cx="3229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Tim </a:t>
            </a:r>
            <a:r>
              <a:rPr lang="en-US" dirty="0" err="1"/>
              <a:t>Savas</a:t>
            </a:r>
            <a:endParaRPr lang="en-US" dirty="0"/>
          </a:p>
          <a:p>
            <a:r>
              <a:rPr lang="en-US" dirty="0"/>
              <a:t>American Beech: </a:t>
            </a:r>
            <a:r>
              <a:rPr lang="en-US" i="1" dirty="0"/>
              <a:t>Fagus sylvatica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1D2EC7A-4DDC-B045-ADA1-9A2D269584FD}"/>
              </a:ext>
            </a:extLst>
          </p:cNvPr>
          <p:cNvSpPr txBox="1"/>
          <p:nvPr/>
        </p:nvSpPr>
        <p:spPr>
          <a:xfrm>
            <a:off x="237026" y="247133"/>
            <a:ext cx="5960075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venir Book" panose="02000503020000020003" pitchFamily="2" charset="0"/>
              </a:rPr>
              <a:t>Phenology: </a:t>
            </a:r>
            <a:r>
              <a:rPr lang="en-US" sz="2800" dirty="0" smtClean="0">
                <a:solidFill>
                  <a:schemeClr val="tx2"/>
                </a:solidFill>
                <a:latin typeface="Avenir Book" panose="02000503020000020003" pitchFamily="2" charset="0"/>
              </a:rPr>
              <a:t>timing of life history events</a:t>
            </a:r>
            <a:endParaRPr lang="en-US" sz="2800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7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ere’s the risk?"/>
          <p:cNvSpPr/>
          <p:nvPr/>
        </p:nvSpPr>
        <p:spPr>
          <a:xfrm>
            <a:off x="195204" y="156494"/>
            <a:ext cx="8990933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</a:t>
            </a:r>
            <a:r>
              <a:rPr lang="en-US" sz="40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Spring: </a:t>
            </a:r>
            <a:r>
              <a:rPr lang="en-US" sz="3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freezing temperatures after budburst has initiated </a:t>
            </a:r>
            <a:endParaRPr lang="en-US" sz="40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6" name="Line"/>
          <p:cNvSpPr/>
          <p:nvPr/>
        </p:nvSpPr>
        <p:spPr>
          <a:xfrm flipV="1">
            <a:off x="4690671" y="3455006"/>
            <a:ext cx="2804984" cy="1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599" y="2334463"/>
            <a:ext cx="3281557" cy="2189073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xmlns="" id="{5417ABD3-79C7-824C-B742-4880974E12D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923" y="2334463"/>
            <a:ext cx="3281554" cy="2187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523" y="2360470"/>
            <a:ext cx="3281556" cy="2189073"/>
          </a:xfrm>
          <a:prstGeom prst="rect">
            <a:avLst/>
          </a:prstGeom>
        </p:spPr>
      </p:pic>
      <p:pic>
        <p:nvPicPr>
          <p:cNvPr id="16" name="Picture 15" descr="A close up of a green plant&#10;&#10;Description automatically generated">
            <a:extLst>
              <a:ext uri="{FF2B5EF4-FFF2-40B4-BE49-F238E27FC236}">
                <a16:creationId xmlns:a16="http://schemas.microsoft.com/office/drawing/2014/main" xmlns="" id="{2237931B-43F7-4443-8E4F-CD1AF9F5B0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6844" y="2334463"/>
            <a:ext cx="3287235" cy="2189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18D3999-AE5E-DE43-BF8D-486DEA39C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6004" y="2360469"/>
            <a:ext cx="854319" cy="8543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9694942-14BE-FA4E-BA1C-A622D7DDBFBA}"/>
              </a:ext>
            </a:extLst>
          </p:cNvPr>
          <p:cNvSpPr txBox="1"/>
          <p:nvPr/>
        </p:nvSpPr>
        <p:spPr>
          <a:xfrm>
            <a:off x="2288931" y="1940979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Budburst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E826B13-3AEE-D547-89AA-2DFA316B65B6}"/>
              </a:ext>
            </a:extLst>
          </p:cNvPr>
          <p:cNvSpPr txBox="1"/>
          <p:nvPr/>
        </p:nvSpPr>
        <p:spPr>
          <a:xfrm>
            <a:off x="8849145" y="194097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AD490D5-2A2E-D14A-9FA3-339D916F5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031" y="1174791"/>
            <a:ext cx="4017072" cy="5410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922A891-F76C-1347-9C50-E9BED24FD4A5}"/>
              </a:ext>
            </a:extLst>
          </p:cNvPr>
          <p:cNvSpPr txBox="1"/>
          <p:nvPr/>
        </p:nvSpPr>
        <p:spPr>
          <a:xfrm>
            <a:off x="6638776" y="6497191"/>
            <a:ext cx="14914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Gu et al, 2007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A2824EB-89FB-544E-88E2-927886AA9171}"/>
              </a:ext>
            </a:extLst>
          </p:cNvPr>
          <p:cNvSpPr/>
          <p:nvPr/>
        </p:nvSpPr>
        <p:spPr>
          <a:xfrm>
            <a:off x="4113203" y="3960324"/>
            <a:ext cx="4017072" cy="262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5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7" grpId="0"/>
      <p:bldP spid="17" grpId="1"/>
      <p:bldP spid="18" grpId="0"/>
      <p:bldP spid="18" grpId="1"/>
      <p:bldP spid="14" grpId="0" animBg="1"/>
      <p:bldP spid="15" grpId="0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08145" y="2443164"/>
            <a:ext cx="8707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1984</a:t>
            </a:r>
            <a:endParaRPr lang="en-US" sz="2400" b="1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B6E5D85-3556-3A40-936F-7DECDBB4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71" y="219166"/>
            <a:ext cx="6255436" cy="34926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false spring risk changing with climate change?</a:t>
            </a:r>
          </a:p>
        </p:txBody>
      </p:sp>
      <p:pic>
        <p:nvPicPr>
          <p:cNvPr id="18" name="Picture 17" descr="A picture containing bird, tree&#10;&#10;Description automatically generated">
            <a:extLst>
              <a:ext uri="{FF2B5EF4-FFF2-40B4-BE49-F238E27FC236}">
                <a16:creationId xmlns:a16="http://schemas.microsoft.com/office/drawing/2014/main" xmlns="" id="{8275F665-78F2-8E4C-B1A5-4BE49120F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195" y="4537243"/>
            <a:ext cx="6377805" cy="224164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955754A-8E99-3749-B86A-34C9B6D12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0" y="2698415"/>
            <a:ext cx="8724776" cy="400136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6A527B7-E445-724C-B0DA-B36BAB741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61" y="524889"/>
            <a:ext cx="8246718" cy="27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24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climate change reshaping false spring risk?</a:t>
            </a:r>
          </a:p>
        </p:txBody>
      </p:sp>
      <p:pic>
        <p:nvPicPr>
          <p:cNvPr id="7" name="Picture Placeholder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5F6923FE-EFCE-BA45-8FCB-8806D0D395C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297" y="1273314"/>
            <a:ext cx="7537704" cy="386349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B4E0B57F-D665-4748-8712-22DFA0EFDC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2888" y="537429"/>
            <a:ext cx="6276677" cy="5963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838CA2-5221-C44B-9D6E-0A31C4C2F2BF}"/>
              </a:ext>
            </a:extLst>
          </p:cNvPr>
          <p:cNvSpPr txBox="1"/>
          <p:nvPr/>
        </p:nvSpPr>
        <p:spPr>
          <a:xfrm>
            <a:off x="6130438" y="5674240"/>
            <a:ext cx="458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Green/blue = DECREASING with climate change</a:t>
            </a:r>
          </a:p>
          <a:p>
            <a:r>
              <a:rPr lang="en-US" dirty="0">
                <a:solidFill>
                  <a:schemeClr val="bg1"/>
                </a:solidFill>
              </a:rPr>
              <a:t>Orange/red = INCREASING with climate change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810857C-22D5-3C40-8AD7-FC1C86FC11F5}"/>
              </a:ext>
            </a:extLst>
          </p:cNvPr>
          <p:cNvSpPr/>
          <p:nvPr/>
        </p:nvSpPr>
        <p:spPr>
          <a:xfrm>
            <a:off x="6450227" y="1149178"/>
            <a:ext cx="1865870" cy="4188941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0DF9003-C2A4-3E41-96C2-87F007A80BA8}"/>
              </a:ext>
            </a:extLst>
          </p:cNvPr>
          <p:cNvSpPr/>
          <p:nvPr/>
        </p:nvSpPr>
        <p:spPr>
          <a:xfrm>
            <a:off x="8423149" y="1149178"/>
            <a:ext cx="1865870" cy="4188941"/>
          </a:xfrm>
          <a:prstGeom prst="rect">
            <a:avLst/>
          </a:prstGeom>
          <a:solidFill>
            <a:srgbClr val="C00000">
              <a:alpha val="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5" y="1577632"/>
            <a:ext cx="7857657" cy="491103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2848F49-A3D8-924D-9B0C-08DAC80DDC69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pic>
        <p:nvPicPr>
          <p:cNvPr id="12" name="Picture 8" descr="mage result for pep725 logo">
            <a:extLst>
              <a:ext uri="{FF2B5EF4-FFF2-40B4-BE49-F238E27FC236}">
                <a16:creationId xmlns:a16="http://schemas.microsoft.com/office/drawing/2014/main" xmlns="" id="{1C17945A-2E43-B94E-B9D3-6EE9EDAD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0375" y="72125"/>
            <a:ext cx="3911625" cy="118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50BF0859-FA2B-CC4D-8838-9E1CBFD83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-214550"/>
            <a:ext cx="6549081" cy="21995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Leafout data for six temperate European trees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C67D0A-9EF6-3845-92AD-2D73C3693D75}"/>
              </a:ext>
            </a:extLst>
          </p:cNvPr>
          <p:cNvSpPr txBox="1"/>
          <p:nvPr/>
        </p:nvSpPr>
        <p:spPr>
          <a:xfrm>
            <a:off x="6526095" y="2496065"/>
            <a:ext cx="51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EARLY-LEAFOUT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MORE at risk of false springs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9FCE465-A68F-0845-B3F9-A1FAC84C32D5}"/>
              </a:ext>
            </a:extLst>
          </p:cNvPr>
          <p:cNvSpPr txBox="1"/>
          <p:nvPr/>
        </p:nvSpPr>
        <p:spPr>
          <a:xfrm>
            <a:off x="6526095" y="5331225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LATE-LEAFOUT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LESS at risk of false springs</a:t>
            </a:r>
          </a:p>
        </p:txBody>
      </p:sp>
    </p:spTree>
    <p:extLst>
      <p:ext uri="{BB962C8B-B14F-4D97-AF65-F5344CB8AC3E}">
        <p14:creationId xmlns:p14="http://schemas.microsoft.com/office/powerpoint/2010/main" val="23212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What geographic and climatic factors contribute to a plant’s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5AC644-C8FC-494B-8541-A3ADBFCD7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961" y="1690688"/>
            <a:ext cx="4885039" cy="3785330"/>
          </a:xfrm>
        </p:spPr>
        <p:txBody>
          <a:bodyPr>
            <a:noAutofit/>
          </a:bodyPr>
          <a:lstStyle/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Mean spring temperature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Elevation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Distance from the coast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NAO index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Space Parameter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7" y="2040035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xmlns="" id="{6159BD2B-CEEA-A646-BED6-7CC7A988F487}"/>
              </a:ext>
            </a:extLst>
          </p:cNvPr>
          <p:cNvSpPr/>
          <p:nvPr/>
        </p:nvSpPr>
        <p:spPr>
          <a:xfrm rot="10800000">
            <a:off x="5762367" y="2003074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xmlns="" id="{505BDAF2-1141-9C44-91AA-3B258D6708D0}"/>
              </a:ext>
            </a:extLst>
          </p:cNvPr>
          <p:cNvSpPr/>
          <p:nvPr/>
        </p:nvSpPr>
        <p:spPr>
          <a:xfrm>
            <a:off x="5762366" y="2864787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xmlns="" id="{7FE6461F-5454-8043-A8EF-8DAED5D35DCE}"/>
              </a:ext>
            </a:extLst>
          </p:cNvPr>
          <p:cNvSpPr/>
          <p:nvPr/>
        </p:nvSpPr>
        <p:spPr>
          <a:xfrm>
            <a:off x="5762366" y="3819615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xmlns="" id="{F1292CCA-E289-064A-885B-39D7454AEA5A}"/>
              </a:ext>
            </a:extLst>
          </p:cNvPr>
          <p:cNvSpPr/>
          <p:nvPr/>
        </p:nvSpPr>
        <p:spPr>
          <a:xfrm rot="10800000">
            <a:off x="5762365" y="4684620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0A8E731-D129-E744-8C52-FC07960ACD6A}"/>
              </a:ext>
            </a:extLst>
          </p:cNvPr>
          <p:cNvSpPr/>
          <p:nvPr/>
        </p:nvSpPr>
        <p:spPr>
          <a:xfrm>
            <a:off x="5762365" y="5693561"/>
            <a:ext cx="333633" cy="12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3819615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4730736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5641857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2884913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5" name="Multiply 4"/>
          <p:cNvSpPr/>
          <p:nvPr/>
        </p:nvSpPr>
        <p:spPr>
          <a:xfrm>
            <a:off x="6967535" y="1968872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6967536" y="2783903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6967536" y="3717660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6967536" y="4629014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6967536" y="5637343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1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9" grpId="0" animBg="1"/>
      <p:bldP spid="10" grpId="0" animBg="1"/>
      <p:bldP spid="11" grpId="0" animBg="1"/>
      <p:bldP spid="12" grpId="0" animBg="1"/>
      <p:bldP spid="15" grpId="0" animBg="1"/>
      <p:bldP spid="13" grpId="1"/>
      <p:bldP spid="14" grpId="1"/>
      <p:bldP spid="16" grpId="1"/>
      <p:bldP spid="17" grpId="1"/>
      <p:bldP spid="5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9695</TotalTime>
  <Words>490</Words>
  <Application>Microsoft Macintosh PowerPoint</Application>
  <PresentationFormat>Widescreen</PresentationFormat>
  <Paragraphs>125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Avenir Book</vt:lpstr>
      <vt:lpstr>Calibri</vt:lpstr>
      <vt:lpstr>Calibri Light</vt:lpstr>
      <vt:lpstr>Helvetica</vt:lpstr>
      <vt:lpstr>Helvetica Neue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PHENOLOGY IS ADVANCING </vt:lpstr>
      <vt:lpstr>PowerPoint Presentation</vt:lpstr>
      <vt:lpstr>PowerPoint Presentation</vt:lpstr>
      <vt:lpstr>Leafout data for six temperate European trees</vt:lpstr>
      <vt:lpstr>What geographic and climatic factors contribute to a plant’s risk?</vt:lpstr>
      <vt:lpstr>PowerPoint Presentation</vt:lpstr>
      <vt:lpstr>PowerPoint Presentation</vt:lpstr>
      <vt:lpstr>Conclusions</vt:lpstr>
      <vt:lpstr>PowerPoint Presentation</vt:lpstr>
      <vt:lpstr>False spring defined as -5ºC</vt:lpstr>
      <vt:lpstr>PowerPoint Presentation</vt:lpstr>
      <vt:lpstr>PHENOLOGY USES MULTIPLE CUES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26</cp:revision>
  <cp:lastPrinted>2020-02-18T15:24:39Z</cp:lastPrinted>
  <dcterms:created xsi:type="dcterms:W3CDTF">2020-02-11T21:48:32Z</dcterms:created>
  <dcterms:modified xsi:type="dcterms:W3CDTF">2020-02-18T17:14:46Z</dcterms:modified>
</cp:coreProperties>
</file>